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4"/>
  </p:notesMasterIdLst>
  <p:sldIdLst>
    <p:sldId id="256" r:id="rId2"/>
    <p:sldId id="298" r:id="rId3"/>
    <p:sldId id="257" r:id="rId4"/>
    <p:sldId id="300" r:id="rId5"/>
    <p:sldId id="258" r:id="rId6"/>
    <p:sldId id="292" r:id="rId7"/>
    <p:sldId id="262" r:id="rId8"/>
    <p:sldId id="259" r:id="rId9"/>
    <p:sldId id="260" r:id="rId10"/>
    <p:sldId id="285" r:id="rId11"/>
    <p:sldId id="286" r:id="rId12"/>
    <p:sldId id="293" r:id="rId13"/>
    <p:sldId id="294" r:id="rId14"/>
    <p:sldId id="295" r:id="rId15"/>
    <p:sldId id="296" r:id="rId16"/>
    <p:sldId id="297" r:id="rId17"/>
    <p:sldId id="299" r:id="rId18"/>
    <p:sldId id="301" r:id="rId19"/>
    <p:sldId id="287" r:id="rId20"/>
    <p:sldId id="289" r:id="rId21"/>
    <p:sldId id="288" r:id="rId22"/>
    <p:sldId id="290"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ECEF"/>
    <a:srgbClr val="19BBD5"/>
    <a:srgbClr val="CCFFFF"/>
    <a:srgbClr val="00E1C6"/>
    <a:srgbClr val="3292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63B052-0A40-41FD-8EF1-4CB59652A101}">
  <a:tblStyle styleId="{8063B052-0A40-41FD-8EF1-4CB59652A10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0405149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1626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70110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148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24971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6441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50554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7290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420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8696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29237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arduino.cc/" TargetMode="External"/><Relationship Id="rId2" Type="http://schemas.openxmlformats.org/officeDocument/2006/relationships/hyperlink" Target="https://iotbytes.wordpress.com/" TargetMode="External"/><Relationship Id="rId1" Type="http://schemas.openxmlformats.org/officeDocument/2006/relationships/slideLayout" Target="../slideLayouts/slideLayout3.xml"/><Relationship Id="rId6" Type="http://schemas.openxmlformats.org/officeDocument/2006/relationships/hyperlink" Target="https://oob-it.web.app/" TargetMode="External"/><Relationship Id="rId5" Type="http://schemas.openxmlformats.org/officeDocument/2006/relationships/hyperlink" Target="https://github.com/topics/smarthome" TargetMode="External"/><Relationship Id="rId4" Type="http://schemas.openxmlformats.org/officeDocument/2006/relationships/hyperlink" Target="https://en.wikipedia.org/wiki/Smart_home_technolog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400250" y="2425418"/>
            <a:ext cx="6343500" cy="1159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solidFill>
                  <a:srgbClr val="92D050"/>
                </a:solidFill>
              </a:rPr>
              <a:t>Smart</a:t>
            </a:r>
            <a:r>
              <a:rPr lang="en" dirty="0"/>
              <a:t>  </a:t>
            </a:r>
            <a:r>
              <a:rPr lang="en-US" dirty="0"/>
              <a:t>H</a:t>
            </a:r>
            <a:r>
              <a:rPr lang="en" dirty="0"/>
              <a:t>ome Automation System</a:t>
            </a:r>
            <a:endParaRPr dirty="0"/>
          </a:p>
        </p:txBody>
      </p:sp>
      <p:sp>
        <p:nvSpPr>
          <p:cNvPr id="3" name="Google Shape;620;p38"/>
          <p:cNvSpPr/>
          <p:nvPr/>
        </p:nvSpPr>
        <p:spPr>
          <a:xfrm>
            <a:off x="4266021" y="1649517"/>
            <a:ext cx="611958" cy="58451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no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10</a:t>
            </a:fld>
            <a:endParaRPr/>
          </a:p>
        </p:txBody>
      </p:sp>
      <p:sp>
        <p:nvSpPr>
          <p:cNvPr id="3" name="TextBox 2"/>
          <p:cNvSpPr txBox="1"/>
          <p:nvPr/>
        </p:nvSpPr>
        <p:spPr>
          <a:xfrm>
            <a:off x="1859624" y="308149"/>
            <a:ext cx="6513815" cy="677108"/>
          </a:xfrm>
          <a:prstGeom prst="rect">
            <a:avLst/>
          </a:prstGeom>
          <a:noFill/>
        </p:spPr>
        <p:txBody>
          <a:bodyPr wrap="square" rtlCol="0">
            <a:spAutoFit/>
          </a:bodyPr>
          <a:lstStyle/>
          <a:p>
            <a:r>
              <a:rPr lang="en-US" sz="2400" dirty="0">
                <a:solidFill>
                  <a:srgbClr val="CCFFFF"/>
                </a:solidFill>
              </a:rPr>
              <a:t>ESPWifi 8266-12E NodeMCU </a:t>
            </a:r>
            <a:r>
              <a:rPr lang="en-US" sz="2400" dirty="0" err="1">
                <a:solidFill>
                  <a:srgbClr val="CCFFFF"/>
                </a:solidFill>
              </a:rPr>
              <a:t>Devp</a:t>
            </a:r>
            <a:r>
              <a:rPr lang="en-US" sz="2400" dirty="0">
                <a:solidFill>
                  <a:srgbClr val="CCFFFF"/>
                </a:solidFill>
              </a:rPr>
              <a:t>. Board</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862" y="985257"/>
            <a:ext cx="4479337" cy="37754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96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11</a:t>
            </a:fld>
            <a:endParaRPr/>
          </a:p>
        </p:txBody>
      </p:sp>
      <p:sp>
        <p:nvSpPr>
          <p:cNvPr id="3" name="TextBox 2"/>
          <p:cNvSpPr txBox="1"/>
          <p:nvPr/>
        </p:nvSpPr>
        <p:spPr>
          <a:xfrm>
            <a:off x="2054833" y="297874"/>
            <a:ext cx="6513815" cy="677108"/>
          </a:xfrm>
          <a:prstGeom prst="rect">
            <a:avLst/>
          </a:prstGeom>
          <a:noFill/>
        </p:spPr>
        <p:txBody>
          <a:bodyPr wrap="square" rtlCol="0">
            <a:spAutoFit/>
          </a:bodyPr>
          <a:lstStyle/>
          <a:p>
            <a:pPr algn="just"/>
            <a:r>
              <a:rPr lang="en-US" sz="2400">
                <a:solidFill>
                  <a:srgbClr val="CCFFFF"/>
                </a:solidFill>
              </a:rPr>
              <a:t>8-channel 5VDC Opto-coupler Relay Module</a:t>
            </a:r>
          </a:p>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833" y="974982"/>
            <a:ext cx="6088865" cy="2635609"/>
          </a:xfrm>
          <a:prstGeom prst="rect">
            <a:avLst/>
          </a:prstGeom>
        </p:spPr>
      </p:pic>
      <p:sp>
        <p:nvSpPr>
          <p:cNvPr id="4" name="TextBox 3"/>
          <p:cNvSpPr txBox="1"/>
          <p:nvPr/>
        </p:nvSpPr>
        <p:spPr>
          <a:xfrm>
            <a:off x="1674688" y="3924728"/>
            <a:ext cx="6893960" cy="738664"/>
          </a:xfrm>
          <a:prstGeom prst="rect">
            <a:avLst/>
          </a:prstGeom>
          <a:noFill/>
        </p:spPr>
        <p:txBody>
          <a:bodyPr wrap="square" rtlCol="0">
            <a:spAutoFit/>
          </a:bodyPr>
          <a:lstStyle/>
          <a:p>
            <a:r>
              <a:rPr lang="en-US">
                <a:solidFill>
                  <a:srgbClr val="CCFFFF"/>
                </a:solidFill>
              </a:rPr>
              <a:t>8-channel relay module is the electronic device which performs the actual switching of the home appliances. It operates on 3.3V/5V DC  and working is based on optical coupling. </a:t>
            </a:r>
          </a:p>
        </p:txBody>
      </p:sp>
    </p:spTree>
    <p:extLst>
      <p:ext uri="{BB962C8B-B14F-4D97-AF65-F5344CB8AC3E}">
        <p14:creationId xmlns:p14="http://schemas.microsoft.com/office/powerpoint/2010/main" val="268615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011" y="857875"/>
            <a:ext cx="5426561" cy="3536091"/>
          </a:xfrm>
          <a:prstGeom prst="rect">
            <a:avLst/>
          </a:prstGeom>
        </p:spPr>
      </p:pic>
    </p:spTree>
    <p:extLst>
      <p:ext uri="{BB962C8B-B14F-4D97-AF65-F5344CB8AC3E}">
        <p14:creationId xmlns:p14="http://schemas.microsoft.com/office/powerpoint/2010/main" val="162152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927" y="1034981"/>
            <a:ext cx="5803481" cy="3264458"/>
          </a:xfrm>
          <a:prstGeom prst="rect">
            <a:avLst/>
          </a:prstGeom>
        </p:spPr>
      </p:pic>
    </p:spTree>
    <p:extLst>
      <p:ext uri="{BB962C8B-B14F-4D97-AF65-F5344CB8AC3E}">
        <p14:creationId xmlns:p14="http://schemas.microsoft.com/office/powerpoint/2010/main" val="81125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853" y="954593"/>
            <a:ext cx="6017847" cy="3385039"/>
          </a:xfrm>
          <a:prstGeom prst="rect">
            <a:avLst/>
          </a:prstGeom>
        </p:spPr>
      </p:pic>
    </p:spTree>
    <p:extLst>
      <p:ext uri="{BB962C8B-B14F-4D97-AF65-F5344CB8AC3E}">
        <p14:creationId xmlns:p14="http://schemas.microsoft.com/office/powerpoint/2010/main" val="214749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687" y="1104690"/>
            <a:ext cx="5858189" cy="3295231"/>
          </a:xfrm>
          <a:prstGeom prst="rect">
            <a:avLst/>
          </a:prstGeom>
        </p:spPr>
      </p:pic>
    </p:spTree>
    <p:extLst>
      <p:ext uri="{BB962C8B-B14F-4D97-AF65-F5344CB8AC3E}">
        <p14:creationId xmlns:p14="http://schemas.microsoft.com/office/powerpoint/2010/main" val="120024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252" y="1065124"/>
            <a:ext cx="5928528" cy="3334797"/>
          </a:xfrm>
          <a:prstGeom prst="rect">
            <a:avLst/>
          </a:prstGeom>
        </p:spPr>
      </p:pic>
    </p:spTree>
    <p:extLst>
      <p:ext uri="{BB962C8B-B14F-4D97-AF65-F5344CB8AC3E}">
        <p14:creationId xmlns:p14="http://schemas.microsoft.com/office/powerpoint/2010/main" val="40524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0CCA1A-6D8E-405B-A6F0-46D1E177419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
        <p:nvSpPr>
          <p:cNvPr id="3" name="TextBox 2">
            <a:extLst>
              <a:ext uri="{FF2B5EF4-FFF2-40B4-BE49-F238E27FC236}">
                <a16:creationId xmlns:a16="http://schemas.microsoft.com/office/drawing/2014/main" id="{67542C7F-E1FD-42C6-A50C-94E24D1E7AA0}"/>
              </a:ext>
            </a:extLst>
          </p:cNvPr>
          <p:cNvSpPr txBox="1"/>
          <p:nvPr/>
        </p:nvSpPr>
        <p:spPr>
          <a:xfrm>
            <a:off x="3221665" y="318978"/>
            <a:ext cx="2901756" cy="523220"/>
          </a:xfrm>
          <a:prstGeom prst="rect">
            <a:avLst/>
          </a:prstGeom>
          <a:noFill/>
        </p:spPr>
        <p:txBody>
          <a:bodyPr wrap="none" rtlCol="0">
            <a:spAutoFit/>
          </a:bodyPr>
          <a:lstStyle/>
          <a:p>
            <a:r>
              <a:rPr lang="en-US" sz="2800" dirty="0">
                <a:solidFill>
                  <a:srgbClr val="19BBD5"/>
                </a:solidFill>
              </a:rPr>
              <a:t>Working Process</a:t>
            </a:r>
          </a:p>
        </p:txBody>
      </p:sp>
      <p:pic>
        <p:nvPicPr>
          <p:cNvPr id="6" name="Picture 5">
            <a:extLst>
              <a:ext uri="{FF2B5EF4-FFF2-40B4-BE49-F238E27FC236}">
                <a16:creationId xmlns:a16="http://schemas.microsoft.com/office/drawing/2014/main" id="{03ED9B53-520E-4D03-881D-0DD94CBCFAF2}"/>
              </a:ext>
            </a:extLst>
          </p:cNvPr>
          <p:cNvPicPr>
            <a:picLocks noChangeAspect="1"/>
          </p:cNvPicPr>
          <p:nvPr/>
        </p:nvPicPr>
        <p:blipFill rotWithShape="1">
          <a:blip r:embed="rId2"/>
          <a:srcRect t="1260" r="30115" b="1"/>
          <a:stretch/>
        </p:blipFill>
        <p:spPr>
          <a:xfrm>
            <a:off x="1349868" y="1010093"/>
            <a:ext cx="6645349" cy="4133332"/>
          </a:xfrm>
          <a:prstGeom prst="rect">
            <a:avLst/>
          </a:prstGeom>
        </p:spPr>
      </p:pic>
    </p:spTree>
    <p:extLst>
      <p:ext uri="{BB962C8B-B14F-4D97-AF65-F5344CB8AC3E}">
        <p14:creationId xmlns:p14="http://schemas.microsoft.com/office/powerpoint/2010/main" val="42645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4C0368-917B-41A2-BF78-5115B6CF0B7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5DEE18B0-6EC2-4B60-8BE1-F0B397FE53DD}"/>
              </a:ext>
            </a:extLst>
          </p:cNvPr>
          <p:cNvPicPr>
            <a:picLocks noChangeAspect="1"/>
          </p:cNvPicPr>
          <p:nvPr/>
        </p:nvPicPr>
        <p:blipFill rotWithShape="1">
          <a:blip r:embed="rId2"/>
          <a:srcRect t="26254"/>
          <a:stretch/>
        </p:blipFill>
        <p:spPr>
          <a:xfrm>
            <a:off x="1291856" y="992360"/>
            <a:ext cx="6858000" cy="3793165"/>
          </a:xfrm>
          <a:prstGeom prst="rect">
            <a:avLst/>
          </a:prstGeom>
        </p:spPr>
      </p:pic>
      <p:sp>
        <p:nvSpPr>
          <p:cNvPr id="7" name="TextBox 6">
            <a:extLst>
              <a:ext uri="{FF2B5EF4-FFF2-40B4-BE49-F238E27FC236}">
                <a16:creationId xmlns:a16="http://schemas.microsoft.com/office/drawing/2014/main" id="{1C975B73-34D5-43BF-B5E0-76AA29741901}"/>
              </a:ext>
            </a:extLst>
          </p:cNvPr>
          <p:cNvSpPr txBox="1"/>
          <p:nvPr/>
        </p:nvSpPr>
        <p:spPr>
          <a:xfrm>
            <a:off x="2089366" y="357975"/>
            <a:ext cx="5262979" cy="584775"/>
          </a:xfrm>
          <a:prstGeom prst="rect">
            <a:avLst/>
          </a:prstGeom>
          <a:noFill/>
        </p:spPr>
        <p:txBody>
          <a:bodyPr wrap="none" rtlCol="0">
            <a:spAutoFit/>
          </a:bodyPr>
          <a:lstStyle/>
          <a:p>
            <a:r>
              <a:rPr lang="en-US" sz="3200" dirty="0">
                <a:solidFill>
                  <a:srgbClr val="6FECEF"/>
                </a:solidFill>
              </a:rPr>
              <a:t>Smart Home Controller box </a:t>
            </a:r>
            <a:endParaRPr lang="en-IN" sz="3200" dirty="0">
              <a:solidFill>
                <a:srgbClr val="6FECEF"/>
              </a:solidFill>
            </a:endParaRPr>
          </a:p>
        </p:txBody>
      </p:sp>
    </p:spTree>
    <p:extLst>
      <p:ext uri="{BB962C8B-B14F-4D97-AF65-F5344CB8AC3E}">
        <p14:creationId xmlns:p14="http://schemas.microsoft.com/office/powerpoint/2010/main" val="264770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19</a:t>
            </a:fld>
            <a:endParaRPr/>
          </a:p>
        </p:txBody>
      </p:sp>
      <p:sp>
        <p:nvSpPr>
          <p:cNvPr id="5" name="Google Shape;352;p13"/>
          <p:cNvSpPr txBox="1">
            <a:spLocks noGrp="1"/>
          </p:cNvSpPr>
          <p:nvPr>
            <p:ph type="body" idx="4294967295"/>
          </p:nvPr>
        </p:nvSpPr>
        <p:spPr>
          <a:xfrm>
            <a:off x="1817263" y="273500"/>
            <a:ext cx="4789020" cy="733367"/>
          </a:xfrm>
          <a:prstGeom prst="rect">
            <a:avLst/>
          </a:prstGeom>
        </p:spPr>
        <p:txBody>
          <a:bodyPr spcFirstLastPara="1" wrap="square" lIns="91425" tIns="91425" rIns="91425" bIns="91425" anchor="t" anchorCtr="0">
            <a:noAutofit/>
          </a:bodyPr>
          <a:lstStyle/>
          <a:p>
            <a:pPr marL="0" lvl="0" indent="0">
              <a:buNone/>
            </a:pPr>
            <a:r>
              <a:rPr lang="en" sz="4000">
                <a:solidFill>
                  <a:srgbClr val="00E1C6"/>
                </a:solidFill>
                <a:latin typeface="Nixie One"/>
              </a:rPr>
              <a:t> Pros and Cons</a:t>
            </a:r>
            <a:endParaRPr sz="4000">
              <a:solidFill>
                <a:srgbClr val="00E1C6"/>
              </a:solidFill>
              <a:latin typeface="Nixie One"/>
            </a:endParaRPr>
          </a:p>
        </p:txBody>
      </p:sp>
      <p:cxnSp>
        <p:nvCxnSpPr>
          <p:cNvPr id="6" name="Straight Connector 5"/>
          <p:cNvCxnSpPr/>
          <p:nvPr/>
        </p:nvCxnSpPr>
        <p:spPr>
          <a:xfrm>
            <a:off x="1684961" y="1122618"/>
            <a:ext cx="5808531" cy="0"/>
          </a:xfrm>
          <a:prstGeom prst="line">
            <a:avLst/>
          </a:prstGeom>
        </p:spPr>
        <p:style>
          <a:lnRef idx="2">
            <a:schemeClr val="accent4"/>
          </a:lnRef>
          <a:fillRef idx="0">
            <a:schemeClr val="accent4"/>
          </a:fillRef>
          <a:effectRef idx="1">
            <a:schemeClr val="accent4"/>
          </a:effectRef>
          <a:fontRef idx="minor">
            <a:schemeClr val="tx1"/>
          </a:fontRef>
        </p:style>
      </p:cxnSp>
      <p:sp>
        <p:nvSpPr>
          <p:cNvPr id="8" name="Google Shape;3871;p18"/>
          <p:cNvSpPr txBox="1">
            <a:spLocks noGrp="1"/>
          </p:cNvSpPr>
          <p:nvPr>
            <p:ph type="body" idx="1"/>
          </p:nvPr>
        </p:nvSpPr>
        <p:spPr>
          <a:xfrm>
            <a:off x="1684961" y="1238370"/>
            <a:ext cx="6761100" cy="3616503"/>
          </a:xfrm>
          <a:prstGeom prst="rect">
            <a:avLst/>
          </a:prstGeom>
        </p:spPr>
        <p:txBody>
          <a:bodyPr spcFirstLastPara="1" wrap="square" lIns="91425" tIns="91425" rIns="91425" bIns="91425" anchor="t" anchorCtr="0">
            <a:noAutofit/>
          </a:bodyPr>
          <a:lstStyle/>
          <a:p>
            <a:pPr marL="457200" lvl="0" indent="-381000" algn="just" rtl="0">
              <a:spcBef>
                <a:spcPts val="600"/>
              </a:spcBef>
              <a:spcAft>
                <a:spcPts val="0"/>
              </a:spcAft>
              <a:buSzPts val="2400"/>
              <a:buChar char="▪"/>
            </a:pPr>
            <a:r>
              <a:rPr lang="en" sz="2000" dirty="0">
                <a:solidFill>
                  <a:srgbClr val="CCFFFF"/>
                </a:solidFill>
              </a:rPr>
              <a:t>Reliable</a:t>
            </a:r>
          </a:p>
          <a:p>
            <a:pPr marL="457200" lvl="0" indent="-381000" algn="just" rtl="0">
              <a:spcBef>
                <a:spcPts val="600"/>
              </a:spcBef>
              <a:spcAft>
                <a:spcPts val="0"/>
              </a:spcAft>
              <a:buSzPts val="2400"/>
              <a:buChar char="▪"/>
            </a:pPr>
            <a:r>
              <a:rPr lang="en" sz="2000" dirty="0">
                <a:solidFill>
                  <a:srgbClr val="CCFFFF"/>
                </a:solidFill>
              </a:rPr>
              <a:t>Secure</a:t>
            </a:r>
          </a:p>
          <a:p>
            <a:pPr marL="457200" lvl="0" indent="-381000" algn="just" rtl="0">
              <a:spcBef>
                <a:spcPts val="600"/>
              </a:spcBef>
              <a:spcAft>
                <a:spcPts val="0"/>
              </a:spcAft>
              <a:buSzPts val="2400"/>
              <a:buChar char="▪"/>
            </a:pPr>
            <a:r>
              <a:rPr lang="en" sz="2000" dirty="0">
                <a:solidFill>
                  <a:srgbClr val="CCFFFF"/>
                </a:solidFill>
              </a:rPr>
              <a:t>Portable</a:t>
            </a:r>
          </a:p>
          <a:p>
            <a:pPr marL="457200" lvl="0" indent="-381000" algn="just" rtl="0">
              <a:spcBef>
                <a:spcPts val="600"/>
              </a:spcBef>
              <a:spcAft>
                <a:spcPts val="0"/>
              </a:spcAft>
              <a:buSzPts val="2400"/>
              <a:buChar char="▪"/>
            </a:pPr>
            <a:r>
              <a:rPr lang="en" sz="2000" dirty="0">
                <a:solidFill>
                  <a:srgbClr val="CCFFFF"/>
                </a:solidFill>
              </a:rPr>
              <a:t>Cost effective</a:t>
            </a:r>
          </a:p>
          <a:p>
            <a:pPr marL="457200" lvl="0" indent="-381000" algn="just" rtl="0">
              <a:spcBef>
                <a:spcPts val="600"/>
              </a:spcBef>
              <a:spcAft>
                <a:spcPts val="0"/>
              </a:spcAft>
              <a:buSzPts val="2400"/>
              <a:buChar char="▪"/>
            </a:pPr>
            <a:r>
              <a:rPr lang="en" sz="2000" dirty="0">
                <a:solidFill>
                  <a:srgbClr val="CCFFFF"/>
                </a:solidFill>
              </a:rPr>
              <a:t>Accurate</a:t>
            </a:r>
          </a:p>
          <a:p>
            <a:pPr marL="457200" lvl="0" indent="-381000" algn="just" rtl="0">
              <a:spcBef>
                <a:spcPts val="600"/>
              </a:spcBef>
              <a:spcAft>
                <a:spcPts val="0"/>
              </a:spcAft>
              <a:buSzPts val="2400"/>
              <a:buChar char="▪"/>
            </a:pPr>
            <a:r>
              <a:rPr lang="en" sz="2000" dirty="0">
                <a:solidFill>
                  <a:srgbClr val="CCFFFF"/>
                </a:solidFill>
              </a:rPr>
              <a:t>Simple</a:t>
            </a:r>
          </a:p>
          <a:p>
            <a:pPr algn="just">
              <a:buFont typeface="Nixie One"/>
              <a:buChar char="▪"/>
            </a:pPr>
            <a:r>
              <a:rPr lang="en" sz="2000" dirty="0">
                <a:solidFill>
                  <a:srgbClr val="CCFFFF"/>
                </a:solidFill>
              </a:rPr>
              <a:t>User-defined</a:t>
            </a:r>
          </a:p>
          <a:p>
            <a:pPr algn="just">
              <a:buFont typeface="Nixie One"/>
              <a:buChar char="▪"/>
            </a:pPr>
            <a:r>
              <a:rPr lang="en" sz="2000" dirty="0">
                <a:solidFill>
                  <a:srgbClr val="CCFFFF"/>
                </a:solidFill>
              </a:rPr>
              <a:t>Needs Maintenance (disadvantage)</a:t>
            </a:r>
          </a:p>
          <a:p>
            <a:pPr algn="just">
              <a:buFont typeface="Nixie One"/>
              <a:buChar char="▪"/>
            </a:pPr>
            <a:r>
              <a:rPr lang="en" sz="2000" dirty="0">
                <a:solidFill>
                  <a:srgbClr val="CCFFFF"/>
                </a:solidFill>
              </a:rPr>
              <a:t>Not eff</a:t>
            </a:r>
            <a:r>
              <a:rPr lang="en-US" sz="2000" dirty="0" err="1">
                <a:solidFill>
                  <a:srgbClr val="CCFFFF"/>
                </a:solidFill>
              </a:rPr>
              <a:t>i</a:t>
            </a:r>
            <a:r>
              <a:rPr lang="en" sz="2000" dirty="0">
                <a:solidFill>
                  <a:srgbClr val="CCFFFF"/>
                </a:solidFill>
              </a:rPr>
              <a:t>cient for high power devices (disadvantage)</a:t>
            </a:r>
          </a:p>
          <a:p>
            <a:pPr marL="457200" lvl="0" indent="-381000" algn="just" rtl="0">
              <a:spcBef>
                <a:spcPts val="600"/>
              </a:spcBef>
              <a:spcAft>
                <a:spcPts val="0"/>
              </a:spcAft>
              <a:buSzPts val="2400"/>
              <a:buChar char="▪"/>
            </a:pPr>
            <a:endParaRPr lang="en" sz="2000" dirty="0">
              <a:solidFill>
                <a:srgbClr val="CCFFFF"/>
              </a:solidFill>
            </a:endParaRPr>
          </a:p>
          <a:p>
            <a:pPr marL="457200" lvl="0" indent="-381000" algn="just" rtl="0">
              <a:spcBef>
                <a:spcPts val="600"/>
              </a:spcBef>
              <a:spcAft>
                <a:spcPts val="0"/>
              </a:spcAft>
              <a:buSzPts val="2400"/>
              <a:buChar char="▪"/>
            </a:pPr>
            <a:endParaRPr sz="2000" dirty="0"/>
          </a:p>
        </p:txBody>
      </p:sp>
      <p:sp>
        <p:nvSpPr>
          <p:cNvPr id="7" name="Google Shape;811;p38"/>
          <p:cNvSpPr/>
          <p:nvPr/>
        </p:nvSpPr>
        <p:spPr>
          <a:xfrm>
            <a:off x="1608458" y="546343"/>
            <a:ext cx="417609" cy="417634"/>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0E1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812;p38"/>
          <p:cNvSpPr/>
          <p:nvPr/>
        </p:nvSpPr>
        <p:spPr>
          <a:xfrm>
            <a:off x="5482618" y="560466"/>
            <a:ext cx="445571" cy="389388"/>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00E1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8925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109F-0289-4ECC-AB19-D20F3F10917C}"/>
              </a:ext>
            </a:extLst>
          </p:cNvPr>
          <p:cNvSpPr>
            <a:spLocks noGrp="1"/>
          </p:cNvSpPr>
          <p:nvPr>
            <p:ph type="ctrTitle"/>
          </p:nvPr>
        </p:nvSpPr>
        <p:spPr>
          <a:xfrm>
            <a:off x="2577217" y="938309"/>
            <a:ext cx="5638800" cy="1159800"/>
          </a:xfrm>
        </p:spPr>
        <p:txBody>
          <a:bodyPr/>
          <a:lstStyle/>
          <a:p>
            <a:r>
              <a:rPr lang="en-US" dirty="0"/>
              <a:t>Prepared by :</a:t>
            </a:r>
            <a:br>
              <a:rPr lang="en-US" dirty="0"/>
            </a:br>
            <a:endParaRPr lang="en-US" dirty="0"/>
          </a:p>
        </p:txBody>
      </p:sp>
      <p:sp>
        <p:nvSpPr>
          <p:cNvPr id="3" name="Subtitle 2">
            <a:extLst>
              <a:ext uri="{FF2B5EF4-FFF2-40B4-BE49-F238E27FC236}">
                <a16:creationId xmlns:a16="http://schemas.microsoft.com/office/drawing/2014/main" id="{73C00EA3-8E84-4AA4-B581-D9034730BD55}"/>
              </a:ext>
            </a:extLst>
          </p:cNvPr>
          <p:cNvSpPr>
            <a:spLocks noGrp="1"/>
          </p:cNvSpPr>
          <p:nvPr>
            <p:ph type="subTitle" idx="1"/>
          </p:nvPr>
        </p:nvSpPr>
        <p:spPr>
          <a:xfrm>
            <a:off x="2548567" y="2098109"/>
            <a:ext cx="5696100" cy="1559610"/>
          </a:xfrm>
        </p:spPr>
        <p:txBody>
          <a:bodyPr/>
          <a:lstStyle/>
          <a:p>
            <a:r>
              <a:rPr lang="en-US" sz="1800" dirty="0"/>
              <a:t>1. Harsh Chauhan     180163107005</a:t>
            </a:r>
          </a:p>
          <a:p>
            <a:r>
              <a:rPr lang="en-US" sz="1800" dirty="0"/>
              <a:t>2. Jaydeep Virani       170160107123</a:t>
            </a:r>
          </a:p>
          <a:p>
            <a:r>
              <a:rPr lang="en-US" sz="1800" dirty="0"/>
              <a:t>3. Parth Unjiya           170160107118</a:t>
            </a:r>
          </a:p>
          <a:p>
            <a:r>
              <a:rPr lang="en-US" sz="1800" dirty="0"/>
              <a:t>4. Vaidik Radadiya      170160107091</a:t>
            </a:r>
          </a:p>
          <a:p>
            <a:endParaRPr lang="en-US" sz="1800" dirty="0"/>
          </a:p>
        </p:txBody>
      </p:sp>
    </p:spTree>
    <p:extLst>
      <p:ext uri="{BB962C8B-B14F-4D97-AF65-F5344CB8AC3E}">
        <p14:creationId xmlns:p14="http://schemas.microsoft.com/office/powerpoint/2010/main" val="9644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
        <p:nvSpPr>
          <p:cNvPr id="4" name="Google Shape;352;p13"/>
          <p:cNvSpPr txBox="1">
            <a:spLocks noGrp="1"/>
          </p:cNvSpPr>
          <p:nvPr>
            <p:ph type="body" idx="4294967295"/>
          </p:nvPr>
        </p:nvSpPr>
        <p:spPr>
          <a:xfrm>
            <a:off x="1817263" y="273500"/>
            <a:ext cx="4789020" cy="733367"/>
          </a:xfrm>
          <a:prstGeom prst="rect">
            <a:avLst/>
          </a:prstGeom>
        </p:spPr>
        <p:txBody>
          <a:bodyPr spcFirstLastPara="1" wrap="square" lIns="91425" tIns="91425" rIns="91425" bIns="91425" anchor="t" anchorCtr="0">
            <a:noAutofit/>
          </a:bodyPr>
          <a:lstStyle/>
          <a:p>
            <a:pPr marL="0" lvl="0" indent="0">
              <a:buNone/>
            </a:pPr>
            <a:r>
              <a:rPr lang="en" sz="4000">
                <a:solidFill>
                  <a:srgbClr val="00E1C6"/>
                </a:solidFill>
                <a:latin typeface="Nixie One"/>
              </a:rPr>
              <a:t>Future Plans</a:t>
            </a:r>
            <a:endParaRPr sz="4000">
              <a:solidFill>
                <a:srgbClr val="00E1C6"/>
              </a:solidFill>
              <a:latin typeface="Nixie One"/>
            </a:endParaRPr>
          </a:p>
        </p:txBody>
      </p:sp>
      <p:cxnSp>
        <p:nvCxnSpPr>
          <p:cNvPr id="5" name="Straight Connector 4"/>
          <p:cNvCxnSpPr/>
          <p:nvPr/>
        </p:nvCxnSpPr>
        <p:spPr>
          <a:xfrm>
            <a:off x="1684961" y="1122618"/>
            <a:ext cx="5808531" cy="0"/>
          </a:xfrm>
          <a:prstGeom prst="line">
            <a:avLst/>
          </a:prstGeom>
        </p:spPr>
        <p:style>
          <a:lnRef idx="2">
            <a:schemeClr val="accent4"/>
          </a:lnRef>
          <a:fillRef idx="0">
            <a:schemeClr val="accent4"/>
          </a:fillRef>
          <a:effectRef idx="1">
            <a:schemeClr val="accent4"/>
          </a:effectRef>
          <a:fontRef idx="minor">
            <a:schemeClr val="tx1"/>
          </a:fontRef>
        </p:style>
      </p:cxnSp>
      <p:grpSp>
        <p:nvGrpSpPr>
          <p:cNvPr id="6" name="Google Shape;787;p38"/>
          <p:cNvGrpSpPr/>
          <p:nvPr/>
        </p:nvGrpSpPr>
        <p:grpSpPr>
          <a:xfrm>
            <a:off x="4933672" y="541397"/>
            <a:ext cx="491084" cy="465470"/>
            <a:chOff x="5300400" y="3670175"/>
            <a:chExt cx="421300" cy="399325"/>
          </a:xfrm>
          <a:solidFill>
            <a:srgbClr val="CCFFFF"/>
          </a:solidFill>
        </p:grpSpPr>
        <p:sp>
          <p:nvSpPr>
            <p:cNvPr id="7" name="Google Shape;788;p3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789;p3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790;p3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791;p3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792;p3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 name="TextBox 1"/>
          <p:cNvSpPr txBox="1"/>
          <p:nvPr/>
        </p:nvSpPr>
        <p:spPr>
          <a:xfrm>
            <a:off x="1962364" y="1510301"/>
            <a:ext cx="6616557" cy="2031325"/>
          </a:xfrm>
          <a:prstGeom prst="rect">
            <a:avLst/>
          </a:prstGeom>
          <a:noFill/>
        </p:spPr>
        <p:txBody>
          <a:bodyPr wrap="square" rtlCol="0">
            <a:spAutoFit/>
          </a:bodyPr>
          <a:lstStyle/>
          <a:p>
            <a:r>
              <a:rPr lang="en-US" dirty="0">
                <a:solidFill>
                  <a:srgbClr val="CCFFFF"/>
                </a:solidFill>
              </a:rPr>
              <a:t>- We decided to learn more about the parts as well as pins of the components used, so we can add extra functionalities to our project.</a:t>
            </a:r>
          </a:p>
          <a:p>
            <a:endParaRPr lang="en-US" dirty="0">
              <a:solidFill>
                <a:srgbClr val="CCFFFF"/>
              </a:solidFill>
            </a:endParaRPr>
          </a:p>
          <a:p>
            <a:r>
              <a:rPr lang="en-US" dirty="0">
                <a:solidFill>
                  <a:srgbClr val="CCFFFF"/>
                </a:solidFill>
              </a:rPr>
              <a:t>- We worked on the GPIO pins and further we’ll test it with other sensors as the ESPWifi is capable to connect 2-3 other devices like gas sensor and temperature sensor, etc.</a:t>
            </a:r>
          </a:p>
          <a:p>
            <a:endParaRPr lang="en-US" dirty="0">
              <a:solidFill>
                <a:srgbClr val="CCFFFF"/>
              </a:solidFill>
            </a:endParaRPr>
          </a:p>
          <a:p>
            <a:r>
              <a:rPr lang="en-US" dirty="0">
                <a:solidFill>
                  <a:srgbClr val="CCFFFF"/>
                </a:solidFill>
              </a:rPr>
              <a:t>- We’ll integrate the two different modules (1. Online module : 2. Offline module) within a single mobile application.</a:t>
            </a:r>
          </a:p>
        </p:txBody>
      </p:sp>
    </p:spTree>
    <p:extLst>
      <p:ext uri="{BB962C8B-B14F-4D97-AF65-F5344CB8AC3E}">
        <p14:creationId xmlns:p14="http://schemas.microsoft.com/office/powerpoint/2010/main" val="269718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sp>
        <p:nvSpPr>
          <p:cNvPr id="4" name="Google Shape;352;p13"/>
          <p:cNvSpPr txBox="1">
            <a:spLocks noGrp="1"/>
          </p:cNvSpPr>
          <p:nvPr>
            <p:ph type="body" idx="4294967295"/>
          </p:nvPr>
        </p:nvSpPr>
        <p:spPr>
          <a:xfrm>
            <a:off x="1755618" y="622821"/>
            <a:ext cx="4789020" cy="733367"/>
          </a:xfrm>
          <a:prstGeom prst="rect">
            <a:avLst/>
          </a:prstGeom>
        </p:spPr>
        <p:txBody>
          <a:bodyPr spcFirstLastPara="1" wrap="square" lIns="91425" tIns="91425" rIns="91425" bIns="91425" anchor="t" anchorCtr="0">
            <a:noAutofit/>
          </a:bodyPr>
          <a:lstStyle/>
          <a:p>
            <a:pPr marL="0" lvl="0" indent="0">
              <a:buNone/>
            </a:pPr>
            <a:r>
              <a:rPr lang="en" sz="4000">
                <a:solidFill>
                  <a:srgbClr val="00E1C6"/>
                </a:solidFill>
                <a:latin typeface="Nixie One"/>
              </a:rPr>
              <a:t>References</a:t>
            </a:r>
            <a:endParaRPr sz="4000">
              <a:solidFill>
                <a:srgbClr val="00E1C6"/>
              </a:solidFill>
              <a:latin typeface="Nixie One"/>
            </a:endParaRPr>
          </a:p>
        </p:txBody>
      </p:sp>
      <p:sp>
        <p:nvSpPr>
          <p:cNvPr id="2" name="TextBox 1"/>
          <p:cNvSpPr txBox="1"/>
          <p:nvPr/>
        </p:nvSpPr>
        <p:spPr>
          <a:xfrm>
            <a:off x="1755618" y="1599612"/>
            <a:ext cx="6154220" cy="4185761"/>
          </a:xfrm>
          <a:prstGeom prst="rect">
            <a:avLst/>
          </a:prstGeom>
          <a:noFill/>
        </p:spPr>
        <p:txBody>
          <a:bodyPr wrap="square" rtlCol="0">
            <a:spAutoFit/>
          </a:bodyPr>
          <a:lstStyle/>
          <a:p>
            <a:r>
              <a:rPr lang="en-US" dirty="0">
                <a:solidFill>
                  <a:srgbClr val="CCFFFF"/>
                </a:solidFill>
              </a:rPr>
              <a:t>Iotbytes</a:t>
            </a:r>
            <a:endParaRPr lang="en-US" dirty="0">
              <a:solidFill>
                <a:srgbClr val="CCFFFF"/>
              </a:solidFill>
              <a:hlinkClick r:id="rId2"/>
            </a:endParaRPr>
          </a:p>
          <a:p>
            <a:r>
              <a:rPr lang="en-US" dirty="0">
                <a:solidFill>
                  <a:srgbClr val="CCFFFF"/>
                </a:solidFill>
                <a:hlinkClick r:id="rId2"/>
              </a:rPr>
              <a:t>https://iotbytes.wordpress.com</a:t>
            </a:r>
            <a:endParaRPr lang="en-US" dirty="0">
              <a:solidFill>
                <a:srgbClr val="CCFFFF"/>
              </a:solidFill>
            </a:endParaRPr>
          </a:p>
          <a:p>
            <a:endParaRPr lang="en-US" dirty="0">
              <a:solidFill>
                <a:srgbClr val="CCFFFF"/>
              </a:solidFill>
            </a:endParaRPr>
          </a:p>
          <a:p>
            <a:r>
              <a:rPr lang="en-US" dirty="0">
                <a:solidFill>
                  <a:srgbClr val="CCFFFF"/>
                </a:solidFill>
              </a:rPr>
              <a:t>Arduino </a:t>
            </a:r>
          </a:p>
          <a:p>
            <a:r>
              <a:rPr lang="en-US" dirty="0">
                <a:solidFill>
                  <a:srgbClr val="CCFFFF"/>
                </a:solidFill>
                <a:hlinkClick r:id="rId3"/>
              </a:rPr>
              <a:t>https://www.arduino.cc</a:t>
            </a:r>
            <a:endParaRPr lang="en-US" dirty="0">
              <a:solidFill>
                <a:srgbClr val="CCFFFF"/>
              </a:solidFill>
            </a:endParaRPr>
          </a:p>
          <a:p>
            <a:endParaRPr lang="en-US" dirty="0">
              <a:solidFill>
                <a:srgbClr val="CCFFFF"/>
              </a:solidFill>
            </a:endParaRPr>
          </a:p>
          <a:p>
            <a:r>
              <a:rPr lang="en-US" dirty="0">
                <a:solidFill>
                  <a:srgbClr val="CCFFFF"/>
                </a:solidFill>
              </a:rPr>
              <a:t>Wikipedia </a:t>
            </a:r>
          </a:p>
          <a:p>
            <a:r>
              <a:rPr lang="en-US" dirty="0">
                <a:solidFill>
                  <a:srgbClr val="CCFFFF"/>
                </a:solidFill>
                <a:hlinkClick r:id="rId4"/>
              </a:rPr>
              <a:t>https://en.wikipedia.org/wiki/Smart_home_technology</a:t>
            </a:r>
            <a:endParaRPr lang="en-US" dirty="0">
              <a:solidFill>
                <a:srgbClr val="CCFFFF"/>
              </a:solidFill>
            </a:endParaRPr>
          </a:p>
          <a:p>
            <a:endParaRPr lang="en-US" dirty="0">
              <a:solidFill>
                <a:srgbClr val="CCFFFF"/>
              </a:solidFill>
            </a:endParaRPr>
          </a:p>
          <a:p>
            <a:r>
              <a:rPr lang="en-US" dirty="0">
                <a:solidFill>
                  <a:srgbClr val="CCFFFF"/>
                </a:solidFill>
              </a:rPr>
              <a:t>GitHub</a:t>
            </a:r>
          </a:p>
          <a:p>
            <a:r>
              <a:rPr lang="en-US" dirty="0">
                <a:solidFill>
                  <a:srgbClr val="CCFFFF"/>
                </a:solidFill>
                <a:hlinkClick r:id="rId5"/>
              </a:rPr>
              <a:t>https://github.com/topics/smarthome</a:t>
            </a:r>
            <a:endParaRPr lang="en-US" dirty="0">
              <a:solidFill>
                <a:srgbClr val="CCFFFF"/>
              </a:solidFill>
            </a:endParaRPr>
          </a:p>
          <a:p>
            <a:endParaRPr lang="en-US" dirty="0">
              <a:solidFill>
                <a:srgbClr val="CCFFFF"/>
              </a:solidFill>
            </a:endParaRPr>
          </a:p>
          <a:p>
            <a:r>
              <a:rPr lang="en-US" dirty="0">
                <a:solidFill>
                  <a:srgbClr val="CCFFFF"/>
                </a:solidFill>
              </a:rPr>
              <a:t>OOBIT community support </a:t>
            </a:r>
          </a:p>
          <a:p>
            <a:r>
              <a:rPr lang="en-US" dirty="0">
                <a:solidFill>
                  <a:srgbClr val="CCFFFF"/>
                </a:solidFill>
                <a:hlinkClick r:id="rId6"/>
              </a:rPr>
              <a:t>https://oob-it.web.app/</a:t>
            </a:r>
            <a:endParaRPr lang="en-US" dirty="0">
              <a:solidFill>
                <a:srgbClr val="CCFFFF"/>
              </a:solidFill>
            </a:endParaRPr>
          </a:p>
          <a:p>
            <a:endParaRPr lang="en-US" dirty="0">
              <a:solidFill>
                <a:srgbClr val="CCFFFF"/>
              </a:solidFill>
            </a:endParaRPr>
          </a:p>
          <a:p>
            <a:r>
              <a:rPr lang="en-US" dirty="0">
                <a:solidFill>
                  <a:srgbClr val="CCFFFF"/>
                </a:solidFill>
              </a:rPr>
              <a:t> </a:t>
            </a:r>
          </a:p>
          <a:p>
            <a:endParaRPr lang="en-US" dirty="0">
              <a:solidFill>
                <a:srgbClr val="CCFFFF"/>
              </a:solidFill>
            </a:endParaRPr>
          </a:p>
          <a:p>
            <a:endParaRPr lang="en-US" dirty="0">
              <a:solidFill>
                <a:srgbClr val="CCFFFF"/>
              </a:solidFill>
            </a:endParaRPr>
          </a:p>
          <a:p>
            <a:endParaRPr lang="en-US" dirty="0">
              <a:solidFill>
                <a:srgbClr val="CCFFFF"/>
              </a:solidFill>
            </a:endParaRPr>
          </a:p>
        </p:txBody>
      </p:sp>
      <p:cxnSp>
        <p:nvCxnSpPr>
          <p:cNvPr id="5" name="Straight Connector 4"/>
          <p:cNvCxnSpPr/>
          <p:nvPr/>
        </p:nvCxnSpPr>
        <p:spPr>
          <a:xfrm>
            <a:off x="1755618" y="1492488"/>
            <a:ext cx="5808531" cy="0"/>
          </a:xfrm>
          <a:prstGeom prst="line">
            <a:avLst/>
          </a:prstGeom>
        </p:spPr>
        <p:style>
          <a:lnRef idx="2">
            <a:schemeClr val="accent4"/>
          </a:lnRef>
          <a:fillRef idx="0">
            <a:schemeClr val="accent4"/>
          </a:fillRef>
          <a:effectRef idx="1">
            <a:schemeClr val="accent4"/>
          </a:effectRef>
          <a:fontRef idx="minor">
            <a:schemeClr val="tx1"/>
          </a:fontRef>
        </p:style>
      </p:cxnSp>
      <p:sp>
        <p:nvSpPr>
          <p:cNvPr id="6" name="Google Shape;793;p38"/>
          <p:cNvSpPr/>
          <p:nvPr/>
        </p:nvSpPr>
        <p:spPr>
          <a:xfrm>
            <a:off x="4509527" y="935589"/>
            <a:ext cx="370697" cy="370678"/>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00E1C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6820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sp>
        <p:nvSpPr>
          <p:cNvPr id="4" name="TextBox 3"/>
          <p:cNvSpPr txBox="1"/>
          <p:nvPr/>
        </p:nvSpPr>
        <p:spPr>
          <a:xfrm>
            <a:off x="2712378" y="2095928"/>
            <a:ext cx="6256962" cy="1015663"/>
          </a:xfrm>
          <a:prstGeom prst="rect">
            <a:avLst/>
          </a:prstGeom>
          <a:noFill/>
        </p:spPr>
        <p:txBody>
          <a:bodyPr wrap="square" rtlCol="0">
            <a:spAutoFit/>
          </a:bodyPr>
          <a:lstStyle/>
          <a:p>
            <a:r>
              <a:rPr lang="en-US" sz="6000">
                <a:solidFill>
                  <a:srgbClr val="CCFFFF"/>
                </a:solidFill>
              </a:rPr>
              <a:t>Thank You!</a:t>
            </a:r>
          </a:p>
        </p:txBody>
      </p:sp>
      <p:sp>
        <p:nvSpPr>
          <p:cNvPr id="6" name="Google Shape;561;p34"/>
          <p:cNvSpPr/>
          <p:nvPr/>
        </p:nvSpPr>
        <p:spPr>
          <a:xfrm>
            <a:off x="2304408" y="949553"/>
            <a:ext cx="4927316" cy="383597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785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732700" y="973600"/>
            <a:ext cx="5792100" cy="6453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a:solidFill>
                  <a:srgbClr val="00E1C6"/>
                </a:solidFill>
              </a:rPr>
              <a:t>Index</a:t>
            </a:r>
            <a:endParaRPr>
              <a:solidFill>
                <a:srgbClr val="00E1C6"/>
              </a:solidFill>
            </a:endParaRPr>
          </a:p>
        </p:txBody>
      </p:sp>
      <p:sp>
        <p:nvSpPr>
          <p:cNvPr id="343" name="Google Shape;343;p12"/>
          <p:cNvSpPr txBox="1"/>
          <p:nvPr/>
        </p:nvSpPr>
        <p:spPr>
          <a:xfrm>
            <a:off x="1732699" y="1629576"/>
            <a:ext cx="5808531" cy="3250766"/>
          </a:xfrm>
          <a:prstGeom prst="rect">
            <a:avLst/>
          </a:prstGeom>
          <a:noFill/>
          <a:ln>
            <a:noFill/>
          </a:ln>
        </p:spPr>
        <p:txBody>
          <a:bodyPr spcFirstLastPara="1" wrap="square" lIns="91425" tIns="91425" rIns="91425" bIns="91425" anchor="t" anchorCtr="0">
            <a:noAutofit/>
          </a:bodyPr>
          <a:lstStyle/>
          <a:p>
            <a:pPr lvl="0" algn="just" rtl="0">
              <a:spcBef>
                <a:spcPts val="600"/>
              </a:spcBef>
              <a:spcAft>
                <a:spcPts val="0"/>
              </a:spcAft>
            </a:pPr>
            <a:r>
              <a:rPr lang="en-US" sz="2000" dirty="0">
                <a:solidFill>
                  <a:srgbClr val="6FECEF"/>
                </a:solidFill>
                <a:latin typeface="+mj-lt"/>
                <a:ea typeface="Muli"/>
                <a:cs typeface="Muli"/>
                <a:sym typeface="Muli"/>
              </a:rPr>
              <a:t>1. Limitation of existing system </a:t>
            </a:r>
          </a:p>
          <a:p>
            <a:pPr lvl="0" algn="just" rtl="0">
              <a:spcBef>
                <a:spcPts val="600"/>
              </a:spcBef>
              <a:spcAft>
                <a:spcPts val="0"/>
              </a:spcAft>
            </a:pPr>
            <a:r>
              <a:rPr lang="en-US" sz="2000" dirty="0">
                <a:solidFill>
                  <a:srgbClr val="6FECEF"/>
                </a:solidFill>
                <a:latin typeface="+mj-lt"/>
                <a:ea typeface="Muli"/>
                <a:cs typeface="Muli"/>
                <a:sym typeface="Muli"/>
              </a:rPr>
              <a:t>2. Introduction </a:t>
            </a:r>
          </a:p>
          <a:p>
            <a:pPr lvl="0" algn="just" rtl="0">
              <a:spcBef>
                <a:spcPts val="600"/>
              </a:spcBef>
              <a:spcAft>
                <a:spcPts val="0"/>
              </a:spcAft>
            </a:pPr>
            <a:r>
              <a:rPr lang="en-US" sz="2000" dirty="0">
                <a:solidFill>
                  <a:srgbClr val="6FECEF"/>
                </a:solidFill>
                <a:latin typeface="+mj-lt"/>
                <a:ea typeface="Muli"/>
                <a:cs typeface="Muli"/>
                <a:sym typeface="Muli"/>
              </a:rPr>
              <a:t>3. Scope		             </a:t>
            </a:r>
          </a:p>
          <a:p>
            <a:pPr lvl="0" algn="just" rtl="0">
              <a:spcBef>
                <a:spcPts val="600"/>
              </a:spcBef>
              <a:spcAft>
                <a:spcPts val="0"/>
              </a:spcAft>
            </a:pPr>
            <a:r>
              <a:rPr lang="en-US" sz="2000" dirty="0">
                <a:solidFill>
                  <a:srgbClr val="6FECEF"/>
                </a:solidFill>
                <a:latin typeface="+mj-lt"/>
                <a:ea typeface="Muli"/>
                <a:cs typeface="Muli"/>
                <a:sym typeface="Muli"/>
              </a:rPr>
              <a:t>4. Circuit Layouts</a:t>
            </a:r>
          </a:p>
          <a:p>
            <a:pPr lvl="0" algn="just" rtl="0">
              <a:spcBef>
                <a:spcPts val="600"/>
              </a:spcBef>
              <a:spcAft>
                <a:spcPts val="0"/>
              </a:spcAft>
            </a:pPr>
            <a:r>
              <a:rPr lang="en-US" sz="2000" dirty="0">
                <a:solidFill>
                  <a:srgbClr val="6FECEF"/>
                </a:solidFill>
                <a:latin typeface="+mj-lt"/>
                <a:ea typeface="Muli"/>
                <a:cs typeface="Muli"/>
                <a:sym typeface="Muli"/>
              </a:rPr>
              <a:t>5. Arduino IDE</a:t>
            </a:r>
          </a:p>
          <a:p>
            <a:pPr lvl="0" algn="just" rtl="0">
              <a:spcBef>
                <a:spcPts val="600"/>
              </a:spcBef>
              <a:spcAft>
                <a:spcPts val="0"/>
              </a:spcAft>
            </a:pPr>
            <a:r>
              <a:rPr lang="en-US" sz="2000" dirty="0">
                <a:solidFill>
                  <a:srgbClr val="6FECEF"/>
                </a:solidFill>
                <a:latin typeface="+mj-lt"/>
                <a:ea typeface="Muli"/>
                <a:cs typeface="Muli"/>
                <a:sym typeface="Muli"/>
              </a:rPr>
              <a:t>6. Pros and Cons</a:t>
            </a:r>
          </a:p>
          <a:p>
            <a:pPr lvl="0" algn="just" rtl="0">
              <a:spcBef>
                <a:spcPts val="600"/>
              </a:spcBef>
              <a:spcAft>
                <a:spcPts val="0"/>
              </a:spcAft>
            </a:pPr>
            <a:r>
              <a:rPr lang="en-US" sz="2000" dirty="0">
                <a:solidFill>
                  <a:srgbClr val="6FECEF"/>
                </a:solidFill>
                <a:latin typeface="+mj-lt"/>
                <a:ea typeface="Muli"/>
                <a:cs typeface="Muli"/>
                <a:sym typeface="Muli"/>
              </a:rPr>
              <a:t>7. Future Plans</a:t>
            </a:r>
          </a:p>
          <a:p>
            <a:pPr lvl="0" algn="just" rtl="0">
              <a:spcBef>
                <a:spcPts val="600"/>
              </a:spcBef>
              <a:spcAft>
                <a:spcPts val="0"/>
              </a:spcAft>
            </a:pPr>
            <a:r>
              <a:rPr lang="en-US" sz="2000" dirty="0">
                <a:solidFill>
                  <a:srgbClr val="6FECEF"/>
                </a:solidFill>
                <a:latin typeface="+mj-lt"/>
                <a:ea typeface="Muli"/>
                <a:cs typeface="Muli"/>
                <a:sym typeface="Muli"/>
              </a:rPr>
              <a:t>8. References</a:t>
            </a:r>
          </a:p>
          <a:p>
            <a:pPr lvl="0" algn="just" rtl="0">
              <a:spcBef>
                <a:spcPts val="600"/>
              </a:spcBef>
              <a:spcAft>
                <a:spcPts val="0"/>
              </a:spcAft>
            </a:pPr>
            <a:endParaRPr sz="1600" dirty="0">
              <a:solidFill>
                <a:schemeClr val="accent1">
                  <a:lumMod val="60000"/>
                  <a:lumOff val="40000"/>
                </a:schemeClr>
              </a:solidFill>
              <a:latin typeface="+mj-lt"/>
              <a:ea typeface="Muli"/>
              <a:cs typeface="Muli"/>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a:t>
            </a:fld>
            <a:endParaRPr/>
          </a:p>
        </p:txBody>
      </p:sp>
      <p:cxnSp>
        <p:nvCxnSpPr>
          <p:cNvPr id="3" name="Straight Connector 2"/>
          <p:cNvCxnSpPr/>
          <p:nvPr/>
        </p:nvCxnSpPr>
        <p:spPr>
          <a:xfrm>
            <a:off x="1732700" y="1629576"/>
            <a:ext cx="5808531" cy="0"/>
          </a:xfrm>
          <a:prstGeom prst="line">
            <a:avLst/>
          </a:prstGeom>
        </p:spPr>
        <p:style>
          <a:lnRef idx="2">
            <a:schemeClr val="accent4"/>
          </a:lnRef>
          <a:fillRef idx="0">
            <a:schemeClr val="accent4"/>
          </a:fillRef>
          <a:effectRef idx="1">
            <a:schemeClr val="accent4"/>
          </a:effectRef>
          <a:fontRef idx="minor">
            <a:schemeClr val="tx1"/>
          </a:fontRef>
        </p:style>
      </p:cxnSp>
      <p:grpSp>
        <p:nvGrpSpPr>
          <p:cNvPr id="6" name="Google Shape;653;p38"/>
          <p:cNvGrpSpPr/>
          <p:nvPr/>
        </p:nvGrpSpPr>
        <p:grpSpPr>
          <a:xfrm>
            <a:off x="3193903" y="1059072"/>
            <a:ext cx="484245" cy="402850"/>
            <a:chOff x="1926350" y="995225"/>
            <a:chExt cx="428650" cy="356600"/>
          </a:xfrm>
          <a:solidFill>
            <a:srgbClr val="00E1C6"/>
          </a:solidFill>
        </p:grpSpPr>
        <p:sp>
          <p:nvSpPr>
            <p:cNvPr id="7" name="Google Shape;654;p3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655;p3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656;p3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657;p3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695B4-3ADD-467F-92DD-C5142ECF4F7A}"/>
              </a:ext>
            </a:extLst>
          </p:cNvPr>
          <p:cNvSpPr>
            <a:spLocks noGrp="1"/>
          </p:cNvSpPr>
          <p:nvPr>
            <p:ph type="title"/>
          </p:nvPr>
        </p:nvSpPr>
        <p:spPr>
          <a:xfrm>
            <a:off x="1932349" y="554410"/>
            <a:ext cx="6563064" cy="845556"/>
          </a:xfrm>
        </p:spPr>
        <p:txBody>
          <a:bodyPr/>
          <a:lstStyle/>
          <a:p>
            <a:r>
              <a:rPr lang="en-US" dirty="0"/>
              <a:t>Limitation of existing system</a:t>
            </a:r>
          </a:p>
        </p:txBody>
      </p:sp>
      <p:sp>
        <p:nvSpPr>
          <p:cNvPr id="3" name="Text Placeholder 2">
            <a:extLst>
              <a:ext uri="{FF2B5EF4-FFF2-40B4-BE49-F238E27FC236}">
                <a16:creationId xmlns:a16="http://schemas.microsoft.com/office/drawing/2014/main" id="{F8037CFF-9A16-4CD6-BA38-80D99A072BCC}"/>
              </a:ext>
            </a:extLst>
          </p:cNvPr>
          <p:cNvSpPr>
            <a:spLocks noGrp="1"/>
          </p:cNvSpPr>
          <p:nvPr>
            <p:ph type="body" idx="1"/>
          </p:nvPr>
        </p:nvSpPr>
        <p:spPr>
          <a:xfrm>
            <a:off x="1498783" y="1352387"/>
            <a:ext cx="6996630" cy="3573413"/>
          </a:xfrm>
        </p:spPr>
        <p:txBody>
          <a:bodyPr/>
          <a:lstStyle/>
          <a:p>
            <a:endParaRPr lang="en-US" dirty="0">
              <a:latin typeface="+mj-lt"/>
            </a:endParaRPr>
          </a:p>
          <a:p>
            <a:endParaRPr lang="en-US" sz="1600" dirty="0">
              <a:latin typeface="+mj-lt"/>
            </a:endParaRPr>
          </a:p>
          <a:p>
            <a:r>
              <a:rPr lang="en-US" sz="1600" dirty="0">
                <a:latin typeface="+mj-lt"/>
              </a:rPr>
              <a:t>In market this type of project is already out but there is separate appliance like remotely controlled lights and fan and many more things so we need to have that particular remote to control that things</a:t>
            </a:r>
          </a:p>
          <a:p>
            <a:pPr marL="139700" indent="0">
              <a:buNone/>
            </a:pPr>
            <a:endParaRPr lang="en-US" sz="1600" dirty="0">
              <a:latin typeface="+mj-lt"/>
            </a:endParaRPr>
          </a:p>
          <a:p>
            <a:r>
              <a:rPr lang="en-US" sz="1600" dirty="0">
                <a:latin typeface="+mj-lt"/>
              </a:rPr>
              <a:t> But in this project everything is centrally controlled connected to one device so all things can be globally controlled from any where.</a:t>
            </a:r>
          </a:p>
          <a:p>
            <a:endParaRPr lang="en-US" dirty="0">
              <a:latin typeface="+mj-lt"/>
            </a:endParaRPr>
          </a:p>
        </p:txBody>
      </p:sp>
      <p:sp>
        <p:nvSpPr>
          <p:cNvPr id="6" name="Slide Number Placeholder 5">
            <a:extLst>
              <a:ext uri="{FF2B5EF4-FFF2-40B4-BE49-F238E27FC236}">
                <a16:creationId xmlns:a16="http://schemas.microsoft.com/office/drawing/2014/main" id="{59DE7848-82D5-41C9-B2FC-995AAED13C7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26942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13"/>
          <p:cNvSpPr txBox="1">
            <a:spLocks noGrp="1"/>
          </p:cNvSpPr>
          <p:nvPr>
            <p:ph type="body" idx="4294967295"/>
          </p:nvPr>
        </p:nvSpPr>
        <p:spPr>
          <a:xfrm>
            <a:off x="1498764" y="663918"/>
            <a:ext cx="4789020" cy="733367"/>
          </a:xfrm>
          <a:prstGeom prst="rect">
            <a:avLst/>
          </a:prstGeom>
        </p:spPr>
        <p:txBody>
          <a:bodyPr spcFirstLastPara="1" wrap="square" lIns="91425" tIns="91425" rIns="91425" bIns="91425" anchor="t" anchorCtr="0">
            <a:noAutofit/>
          </a:bodyPr>
          <a:lstStyle/>
          <a:p>
            <a:pPr marL="0" lvl="0" indent="0">
              <a:buNone/>
            </a:pPr>
            <a:r>
              <a:rPr lang="en" sz="4000">
                <a:solidFill>
                  <a:srgbClr val="00E1C6"/>
                </a:solidFill>
                <a:latin typeface="Nixie One"/>
              </a:rPr>
              <a:t>Introduction</a:t>
            </a:r>
            <a:endParaRPr sz="4000">
              <a:solidFill>
                <a:srgbClr val="00E1C6"/>
              </a:solidFill>
              <a:latin typeface="Nixie One"/>
            </a:endParaRPr>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5</a:t>
            </a:fld>
            <a:endParaRPr/>
          </a:p>
        </p:txBody>
      </p:sp>
      <p:cxnSp>
        <p:nvCxnSpPr>
          <p:cNvPr id="7" name="Straight Connector 6"/>
          <p:cNvCxnSpPr/>
          <p:nvPr/>
        </p:nvCxnSpPr>
        <p:spPr>
          <a:xfrm>
            <a:off x="1498764" y="1504572"/>
            <a:ext cx="5808531"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TextBox 2"/>
          <p:cNvSpPr txBox="1"/>
          <p:nvPr/>
        </p:nvSpPr>
        <p:spPr>
          <a:xfrm>
            <a:off x="832207" y="1767155"/>
            <a:ext cx="7109717" cy="2031325"/>
          </a:xfrm>
          <a:prstGeom prst="rect">
            <a:avLst/>
          </a:prstGeom>
          <a:noFill/>
        </p:spPr>
        <p:txBody>
          <a:bodyPr wrap="square" rtlCol="0">
            <a:spAutoFit/>
          </a:bodyPr>
          <a:lstStyle/>
          <a:p>
            <a:pPr algn="just"/>
            <a:r>
              <a:rPr lang="en-US" dirty="0">
                <a:solidFill>
                  <a:srgbClr val="CCFFFF"/>
                </a:solidFill>
              </a:rPr>
              <a:t>- The Smart Home Automation System is an IoT based electronic system, which is constructed using the device(ESPWifi 8266-12E).</a:t>
            </a:r>
          </a:p>
          <a:p>
            <a:pPr algn="just"/>
            <a:endParaRPr lang="en-US" dirty="0">
              <a:solidFill>
                <a:srgbClr val="CCFFFF"/>
              </a:solidFill>
            </a:endParaRPr>
          </a:p>
          <a:p>
            <a:pPr algn="just"/>
            <a:r>
              <a:rPr lang="en-US" dirty="0">
                <a:solidFill>
                  <a:srgbClr val="CCFFFF"/>
                </a:solidFill>
              </a:rPr>
              <a:t>- However this controlling isn’t limited up to virtual application interface but  the home appliances are switched ON/OFF using unique gestures of user.</a:t>
            </a:r>
          </a:p>
          <a:p>
            <a:pPr algn="just"/>
            <a:r>
              <a:rPr lang="en-US" dirty="0">
                <a:solidFill>
                  <a:srgbClr val="CCFFFF"/>
                </a:solidFill>
              </a:rPr>
              <a:t> </a:t>
            </a:r>
          </a:p>
          <a:p>
            <a:pPr algn="just"/>
            <a:r>
              <a:rPr lang="en-US" dirty="0">
                <a:solidFill>
                  <a:srgbClr val="CCFFFF"/>
                </a:solidFill>
              </a:rPr>
              <a:t>- While using this system there is no effect on existing system user can use both mode dedicated switch as well as application switch.  </a:t>
            </a:r>
          </a:p>
          <a:p>
            <a:pPr algn="just"/>
            <a:endParaRPr lang="en-US" dirty="0">
              <a:solidFill>
                <a:srgbClr val="CCFFFF"/>
              </a:solidFill>
            </a:endParaRPr>
          </a:p>
        </p:txBody>
      </p:sp>
      <p:grpSp>
        <p:nvGrpSpPr>
          <p:cNvPr id="6" name="Google Shape;679;p38"/>
          <p:cNvGrpSpPr/>
          <p:nvPr/>
        </p:nvGrpSpPr>
        <p:grpSpPr>
          <a:xfrm>
            <a:off x="4387065" y="1030601"/>
            <a:ext cx="301318" cy="301318"/>
            <a:chOff x="1922075" y="1629000"/>
            <a:chExt cx="437200" cy="437200"/>
          </a:xfrm>
          <a:solidFill>
            <a:srgbClr val="00E1C6"/>
          </a:solidFill>
        </p:grpSpPr>
        <p:sp>
          <p:nvSpPr>
            <p:cNvPr id="8" name="Google Shape;680;p3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681;p3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13"/>
          <p:cNvSpPr txBox="1">
            <a:spLocks noGrp="1"/>
          </p:cNvSpPr>
          <p:nvPr>
            <p:ph type="body" idx="4294967295"/>
          </p:nvPr>
        </p:nvSpPr>
        <p:spPr>
          <a:xfrm>
            <a:off x="1498764" y="663918"/>
            <a:ext cx="4789020" cy="733367"/>
          </a:xfrm>
          <a:prstGeom prst="rect">
            <a:avLst/>
          </a:prstGeom>
        </p:spPr>
        <p:txBody>
          <a:bodyPr spcFirstLastPara="1" wrap="square" lIns="91425" tIns="91425" rIns="91425" bIns="91425" anchor="t" anchorCtr="0">
            <a:noAutofit/>
          </a:bodyPr>
          <a:lstStyle/>
          <a:p>
            <a:pPr marL="0" lvl="0" indent="0">
              <a:buNone/>
            </a:pPr>
            <a:r>
              <a:rPr lang="en" sz="4000" dirty="0">
                <a:solidFill>
                  <a:srgbClr val="00E1C6"/>
                </a:solidFill>
                <a:latin typeface="Nixie One"/>
              </a:rPr>
              <a:t>    Scope </a:t>
            </a:r>
            <a:endParaRPr sz="4000" dirty="0">
              <a:solidFill>
                <a:srgbClr val="00E1C6"/>
              </a:solidFill>
              <a:latin typeface="Nixie One"/>
            </a:endParaRPr>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6</a:t>
            </a:fld>
            <a:endParaRPr/>
          </a:p>
        </p:txBody>
      </p:sp>
      <p:cxnSp>
        <p:nvCxnSpPr>
          <p:cNvPr id="7" name="Straight Connector 6"/>
          <p:cNvCxnSpPr/>
          <p:nvPr/>
        </p:nvCxnSpPr>
        <p:spPr>
          <a:xfrm>
            <a:off x="1498764" y="1504572"/>
            <a:ext cx="5808531"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TextBox 2"/>
          <p:cNvSpPr txBox="1"/>
          <p:nvPr/>
        </p:nvSpPr>
        <p:spPr>
          <a:xfrm>
            <a:off x="832207" y="1767155"/>
            <a:ext cx="7330718" cy="2677656"/>
          </a:xfrm>
          <a:prstGeom prst="rect">
            <a:avLst/>
          </a:prstGeom>
          <a:noFill/>
        </p:spPr>
        <p:txBody>
          <a:bodyPr wrap="square" rtlCol="0">
            <a:spAutoFit/>
          </a:bodyPr>
          <a:lstStyle/>
          <a:p>
            <a:pPr algn="just"/>
            <a:r>
              <a:rPr lang="en-US" dirty="0">
                <a:solidFill>
                  <a:srgbClr val="CCFFFF"/>
                </a:solidFill>
              </a:rPr>
              <a:t>- The user just need a network connection to establish communication with appliances by application interface with the help of smartphone, the user can control the basic home appliances, i.e. fan, bulb/lamps, TV, Fridge, AC etc. from anywhere in network.</a:t>
            </a:r>
          </a:p>
          <a:p>
            <a:pPr algn="just"/>
            <a:endParaRPr lang="en-US" dirty="0">
              <a:solidFill>
                <a:srgbClr val="CCFFFF"/>
              </a:solidFill>
            </a:endParaRPr>
          </a:p>
          <a:p>
            <a:pPr algn="just"/>
            <a:r>
              <a:rPr lang="en-US" dirty="0">
                <a:solidFill>
                  <a:srgbClr val="CCFFFF"/>
                </a:solidFill>
              </a:rPr>
              <a:t>- Particular user acts as a client to the NodeMCU server and get responses at particular pins acquired for the no. of appliances. </a:t>
            </a:r>
          </a:p>
          <a:p>
            <a:pPr marL="285750" indent="-285750" algn="just">
              <a:buFontTx/>
              <a:buChar char="-"/>
            </a:pPr>
            <a:endParaRPr lang="en-US" dirty="0">
              <a:solidFill>
                <a:srgbClr val="CCFFFF"/>
              </a:solidFill>
            </a:endParaRPr>
          </a:p>
          <a:p>
            <a:pPr algn="just"/>
            <a:r>
              <a:rPr lang="en-US" dirty="0">
                <a:solidFill>
                  <a:srgbClr val="CCFFFF"/>
                </a:solidFill>
              </a:rPr>
              <a:t>- It looks like client-server based system where client requests to the server and it sends the control command to microcontroller and the corresponding pin/switch gets digital signal ,either to turn ON or OFF. </a:t>
            </a:r>
          </a:p>
          <a:p>
            <a:pPr marL="285750" indent="-285750" algn="just">
              <a:buFontTx/>
              <a:buChar char="-"/>
            </a:pPr>
            <a:endParaRPr lang="en-US" dirty="0">
              <a:solidFill>
                <a:srgbClr val="CCFFFF"/>
              </a:solidFill>
            </a:endParaRPr>
          </a:p>
          <a:p>
            <a:pPr algn="just"/>
            <a:r>
              <a:rPr lang="en-US" dirty="0">
                <a:solidFill>
                  <a:srgbClr val="CCFFFF"/>
                </a:solidFill>
              </a:rPr>
              <a:t>  </a:t>
            </a:r>
          </a:p>
        </p:txBody>
      </p:sp>
      <p:grpSp>
        <p:nvGrpSpPr>
          <p:cNvPr id="10" name="Google Shape;615;p38"/>
          <p:cNvGrpSpPr/>
          <p:nvPr/>
        </p:nvGrpSpPr>
        <p:grpSpPr>
          <a:xfrm>
            <a:off x="1498764" y="724802"/>
            <a:ext cx="568792" cy="672483"/>
            <a:chOff x="4636075" y="261925"/>
            <a:chExt cx="401800" cy="475050"/>
          </a:xfrm>
          <a:solidFill>
            <a:srgbClr val="00E1C6"/>
          </a:solidFill>
        </p:grpSpPr>
        <p:sp>
          <p:nvSpPr>
            <p:cNvPr id="11" name="Google Shape;616;p3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0E1C6"/>
                </a:solidFill>
              </a:endParaRPr>
            </a:p>
          </p:txBody>
        </p:sp>
        <p:sp>
          <p:nvSpPr>
            <p:cNvPr id="12" name="Google Shape;617;p3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0E1C6"/>
                </a:solidFill>
              </a:endParaRPr>
            </a:p>
          </p:txBody>
        </p:sp>
        <p:sp>
          <p:nvSpPr>
            <p:cNvPr id="13" name="Google Shape;618;p3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0E1C6"/>
                </a:solidFill>
              </a:endParaRPr>
            </a:p>
          </p:txBody>
        </p:sp>
        <p:sp>
          <p:nvSpPr>
            <p:cNvPr id="14" name="Google Shape;619;p3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0E1C6"/>
                </a:solidFill>
              </a:endParaRPr>
            </a:p>
          </p:txBody>
        </p:sp>
      </p:grpSp>
    </p:spTree>
    <p:extLst>
      <p:ext uri="{BB962C8B-B14F-4D97-AF65-F5344CB8AC3E}">
        <p14:creationId xmlns:p14="http://schemas.microsoft.com/office/powerpoint/2010/main" val="33193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1808252" y="0"/>
            <a:ext cx="7576977" cy="88799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00E1C6"/>
                </a:solidFill>
              </a:rPr>
              <a:t>Arduino IDE</a:t>
            </a:r>
            <a:endParaRPr>
              <a:solidFill>
                <a:srgbClr val="00E1C6"/>
              </a:solidFill>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7</a:t>
            </a:fld>
            <a:endParaRPr/>
          </a:p>
        </p:txBody>
      </p:sp>
      <p:cxnSp>
        <p:nvCxnSpPr>
          <p:cNvPr id="17" name="Straight Connector 16"/>
          <p:cNvCxnSpPr/>
          <p:nvPr/>
        </p:nvCxnSpPr>
        <p:spPr>
          <a:xfrm>
            <a:off x="1654138" y="742474"/>
            <a:ext cx="5808531" cy="0"/>
          </a:xfrm>
          <a:prstGeom prst="line">
            <a:avLst/>
          </a:prstGeom>
        </p:spPr>
        <p:style>
          <a:lnRef idx="2">
            <a:schemeClr val="accent4"/>
          </a:lnRef>
          <a:fillRef idx="0">
            <a:schemeClr val="accent4"/>
          </a:fillRef>
          <a:effectRef idx="1">
            <a:schemeClr val="accent4"/>
          </a:effectRef>
          <a:fontRef idx="minor">
            <a:schemeClr val="tx1"/>
          </a:fontRef>
        </p:style>
      </p:cxn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3495" b="3380"/>
          <a:stretch/>
        </p:blipFill>
        <p:spPr>
          <a:xfrm>
            <a:off x="1356188" y="1045938"/>
            <a:ext cx="6504710" cy="3772642"/>
          </a:xfrm>
          <a:prstGeom prst="rect">
            <a:avLst/>
          </a:prstGeom>
        </p:spPr>
      </p:pic>
      <p:grpSp>
        <p:nvGrpSpPr>
          <p:cNvPr id="6" name="Google Shape;743;p38"/>
          <p:cNvGrpSpPr/>
          <p:nvPr/>
        </p:nvGrpSpPr>
        <p:grpSpPr>
          <a:xfrm>
            <a:off x="4776847" y="191340"/>
            <a:ext cx="514343" cy="495341"/>
            <a:chOff x="2583325" y="2972875"/>
            <a:chExt cx="462850" cy="445750"/>
          </a:xfrm>
          <a:solidFill>
            <a:schemeClr val="accent4">
              <a:lumMod val="60000"/>
              <a:lumOff val="40000"/>
            </a:schemeClr>
          </a:solidFill>
        </p:grpSpPr>
        <p:sp>
          <p:nvSpPr>
            <p:cNvPr id="7" name="Google Shape;744;p3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745;p3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376993" y="1261674"/>
            <a:ext cx="5638800" cy="79962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4000" dirty="0"/>
              <a:t>  </a:t>
            </a:r>
            <a:r>
              <a:rPr lang="en-US" sz="4000" dirty="0">
                <a:solidFill>
                  <a:srgbClr val="00E1C6"/>
                </a:solidFill>
              </a:rPr>
              <a:t>Circuit Used in System</a:t>
            </a:r>
            <a:endParaRPr sz="4000" dirty="0">
              <a:solidFill>
                <a:srgbClr val="00E1C6"/>
              </a:solidFill>
            </a:endParaRPr>
          </a:p>
        </p:txBody>
      </p:sp>
      <p:cxnSp>
        <p:nvCxnSpPr>
          <p:cNvPr id="6" name="Straight Connector 5"/>
          <p:cNvCxnSpPr/>
          <p:nvPr/>
        </p:nvCxnSpPr>
        <p:spPr>
          <a:xfrm>
            <a:off x="2465797" y="2006195"/>
            <a:ext cx="5808531" cy="0"/>
          </a:xfrm>
          <a:prstGeom prst="line">
            <a:avLst/>
          </a:prstGeom>
        </p:spPr>
        <p:style>
          <a:lnRef idx="2">
            <a:schemeClr val="accent4"/>
          </a:lnRef>
          <a:fillRef idx="0">
            <a:schemeClr val="accent4"/>
          </a:fillRef>
          <a:effectRef idx="1">
            <a:schemeClr val="accent4"/>
          </a:effectRef>
          <a:fontRef idx="minor">
            <a:schemeClr val="tx1"/>
          </a:fontRef>
        </p:style>
      </p:cxnSp>
      <p:sp>
        <p:nvSpPr>
          <p:cNvPr id="3" name="TextBox 2"/>
          <p:cNvSpPr txBox="1"/>
          <p:nvPr/>
        </p:nvSpPr>
        <p:spPr>
          <a:xfrm>
            <a:off x="2627718" y="2321960"/>
            <a:ext cx="5217559" cy="2893100"/>
          </a:xfrm>
          <a:prstGeom prst="rect">
            <a:avLst/>
          </a:prstGeom>
          <a:noFill/>
        </p:spPr>
        <p:txBody>
          <a:bodyPr wrap="square" rtlCol="0">
            <a:spAutoFit/>
          </a:bodyPr>
          <a:lstStyle/>
          <a:p>
            <a:pPr marL="342900" indent="-342900" algn="just">
              <a:buFont typeface="Arial" panose="020B0604020202020204" pitchFamily="34" charset="0"/>
              <a:buChar char="•"/>
            </a:pPr>
            <a:r>
              <a:rPr lang="en-US" sz="1800" dirty="0">
                <a:solidFill>
                  <a:srgbClr val="CCFFFF"/>
                </a:solidFill>
              </a:rPr>
              <a:t>ESPWifi 8266-12E NodeMCU </a:t>
            </a:r>
            <a:r>
              <a:rPr lang="en-US" sz="1800" dirty="0" err="1">
                <a:solidFill>
                  <a:srgbClr val="CCFFFF"/>
                </a:solidFill>
              </a:rPr>
              <a:t>Devp</a:t>
            </a:r>
            <a:r>
              <a:rPr lang="en-US" sz="1800" dirty="0">
                <a:solidFill>
                  <a:srgbClr val="CCFFFF"/>
                </a:solidFill>
              </a:rPr>
              <a:t>. Board</a:t>
            </a:r>
          </a:p>
          <a:p>
            <a:pPr algn="just"/>
            <a:endParaRPr lang="en-US" sz="1800" dirty="0">
              <a:solidFill>
                <a:srgbClr val="CCFFFF"/>
              </a:solidFill>
            </a:endParaRPr>
          </a:p>
          <a:p>
            <a:pPr marL="342900" indent="-342900" algn="just">
              <a:buFont typeface="Arial" panose="020B0604020202020204" pitchFamily="34" charset="0"/>
              <a:buChar char="•"/>
            </a:pPr>
            <a:r>
              <a:rPr lang="en-US" sz="1800" dirty="0">
                <a:solidFill>
                  <a:srgbClr val="CCFFFF"/>
                </a:solidFill>
              </a:rPr>
              <a:t>8-channel 5V-10A/12V-15ADC Relay Module</a:t>
            </a:r>
          </a:p>
          <a:p>
            <a:pPr algn="just"/>
            <a:endParaRPr lang="en-US" sz="1800" dirty="0">
              <a:solidFill>
                <a:srgbClr val="CCFFFF"/>
              </a:solidFill>
            </a:endParaRPr>
          </a:p>
          <a:p>
            <a:pPr marL="342900" indent="-342900" algn="just">
              <a:buFont typeface="Arial" panose="020B0604020202020204" pitchFamily="34" charset="0"/>
              <a:buChar char="•"/>
            </a:pPr>
            <a:r>
              <a:rPr lang="en-US" sz="1800" dirty="0">
                <a:solidFill>
                  <a:srgbClr val="CCFFFF"/>
                </a:solidFill>
              </a:rPr>
              <a:t>LDR sensor</a:t>
            </a:r>
          </a:p>
          <a:p>
            <a:pPr marL="342900" indent="-342900" algn="just">
              <a:buFont typeface="Arial" panose="020B0604020202020204" pitchFamily="34" charset="0"/>
              <a:buChar char="•"/>
            </a:pPr>
            <a:endParaRPr lang="en-US" sz="1800" dirty="0">
              <a:solidFill>
                <a:srgbClr val="CCFFFF"/>
              </a:solidFill>
            </a:endParaRPr>
          </a:p>
          <a:p>
            <a:pPr marL="342900" indent="-342900" algn="just">
              <a:buFont typeface="Arial" panose="020B0604020202020204" pitchFamily="34" charset="0"/>
              <a:buChar char="•"/>
            </a:pPr>
            <a:r>
              <a:rPr lang="en-US" sz="1800" dirty="0">
                <a:solidFill>
                  <a:srgbClr val="CCFFFF"/>
                </a:solidFill>
              </a:rPr>
              <a:t>Gas MQTT sensor</a:t>
            </a:r>
          </a:p>
          <a:p>
            <a:pPr algn="just"/>
            <a:endParaRPr lang="en-US" sz="1800" dirty="0">
              <a:solidFill>
                <a:srgbClr val="CCFFFF"/>
              </a:solidFill>
            </a:endParaRPr>
          </a:p>
          <a:p>
            <a:pPr marL="342900" indent="-342900" algn="just">
              <a:buFont typeface="Arial" panose="020B0604020202020204" pitchFamily="34" charset="0"/>
              <a:buChar char="•"/>
            </a:pPr>
            <a:r>
              <a:rPr lang="en-US" sz="1800" dirty="0">
                <a:solidFill>
                  <a:srgbClr val="CCFFFF"/>
                </a:solidFill>
              </a:rPr>
              <a:t>Ultrasonic Sensor</a:t>
            </a:r>
          </a:p>
          <a:p>
            <a:pPr marL="342900" indent="-342900" algn="just">
              <a:buFont typeface="Arial" panose="020B0604020202020204" pitchFamily="34" charset="0"/>
              <a:buChar char="•"/>
            </a:pPr>
            <a:endParaRPr lang="en-US" sz="2000" dirty="0">
              <a:solidFill>
                <a:srgbClr val="CCFFFF"/>
              </a:solidFill>
            </a:endParaRPr>
          </a:p>
        </p:txBody>
      </p:sp>
      <p:grpSp>
        <p:nvGrpSpPr>
          <p:cNvPr id="5" name="Google Shape;732;p38"/>
          <p:cNvGrpSpPr/>
          <p:nvPr/>
        </p:nvGrpSpPr>
        <p:grpSpPr>
          <a:xfrm>
            <a:off x="2376993" y="1439584"/>
            <a:ext cx="250725" cy="408729"/>
            <a:chOff x="6730350" y="2315900"/>
            <a:chExt cx="257700" cy="420100"/>
          </a:xfrm>
          <a:solidFill>
            <a:srgbClr val="00E1C6"/>
          </a:solidFill>
        </p:grpSpPr>
        <p:sp>
          <p:nvSpPr>
            <p:cNvPr id="7" name="Google Shape;733;p3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734;p3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735;p3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736;p3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737;p3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 name="Google Shape;853;p38"/>
          <p:cNvGrpSpPr/>
          <p:nvPr/>
        </p:nvGrpSpPr>
        <p:grpSpPr>
          <a:xfrm>
            <a:off x="7460837" y="1416115"/>
            <a:ext cx="456149" cy="437558"/>
            <a:chOff x="5241175" y="4959100"/>
            <a:chExt cx="539775" cy="517775"/>
          </a:xfrm>
          <a:solidFill>
            <a:srgbClr val="00E1C6"/>
          </a:solidFill>
        </p:grpSpPr>
        <p:sp>
          <p:nvSpPr>
            <p:cNvPr id="13" name="Google Shape;854;p3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855;p3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856;p3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857;p3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858;p3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Google Shape;859;p3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9</a:t>
            </a:fld>
            <a:endParaRPr/>
          </a:p>
        </p:txBody>
      </p:sp>
      <p:sp>
        <p:nvSpPr>
          <p:cNvPr id="3" name="TextBox 2"/>
          <p:cNvSpPr txBox="1"/>
          <p:nvPr/>
        </p:nvSpPr>
        <p:spPr>
          <a:xfrm>
            <a:off x="1715785" y="297875"/>
            <a:ext cx="6513815" cy="677108"/>
          </a:xfrm>
          <a:prstGeom prst="rect">
            <a:avLst/>
          </a:prstGeom>
          <a:noFill/>
        </p:spPr>
        <p:txBody>
          <a:bodyPr wrap="square" rtlCol="0">
            <a:spAutoFit/>
          </a:bodyPr>
          <a:lstStyle/>
          <a:p>
            <a:r>
              <a:rPr lang="en-US" sz="2400" dirty="0">
                <a:solidFill>
                  <a:srgbClr val="CCFFFF"/>
                </a:solidFill>
              </a:rPr>
              <a:t>ESPWifi 8266-12E NodeMCU </a:t>
            </a:r>
            <a:r>
              <a:rPr lang="en-US" sz="2400" dirty="0" err="1">
                <a:solidFill>
                  <a:srgbClr val="CCFFFF"/>
                </a:solidFill>
              </a:rPr>
              <a:t>Devp</a:t>
            </a:r>
            <a:r>
              <a:rPr lang="en-US" sz="2400" dirty="0">
                <a:solidFill>
                  <a:srgbClr val="CCFFFF"/>
                </a:solidFill>
              </a:rPr>
              <a:t>. Board</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347" y="1457868"/>
            <a:ext cx="2740846" cy="274084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147352" y="974983"/>
            <a:ext cx="3452117" cy="3754874"/>
          </a:xfrm>
          <a:prstGeom prst="rect">
            <a:avLst/>
          </a:prstGeom>
          <a:noFill/>
        </p:spPr>
        <p:txBody>
          <a:bodyPr wrap="square" rtlCol="0">
            <a:spAutoFit/>
          </a:bodyPr>
          <a:lstStyle/>
          <a:p>
            <a:pPr algn="just"/>
            <a:r>
              <a:rPr lang="en-US" dirty="0">
                <a:solidFill>
                  <a:srgbClr val="CCFFFF"/>
                </a:solidFill>
              </a:rPr>
              <a:t>NodeMCU is an open-source IOT platform. It refers to an Lua based firmware developed for ESP8266 </a:t>
            </a:r>
            <a:r>
              <a:rPr lang="en-US" dirty="0" err="1">
                <a:solidFill>
                  <a:srgbClr val="CCFFFF"/>
                </a:solidFill>
              </a:rPr>
              <a:t>Wifi</a:t>
            </a:r>
            <a:r>
              <a:rPr lang="en-US" dirty="0">
                <a:solidFill>
                  <a:srgbClr val="CCFFFF"/>
                </a:solidFill>
              </a:rPr>
              <a:t> SOC(System On Chip) from </a:t>
            </a:r>
            <a:r>
              <a:rPr lang="en-US" dirty="0" err="1">
                <a:solidFill>
                  <a:srgbClr val="CCFFFF"/>
                </a:solidFill>
              </a:rPr>
              <a:t>Espressif</a:t>
            </a:r>
            <a:r>
              <a:rPr lang="en-US" dirty="0">
                <a:solidFill>
                  <a:srgbClr val="CCFFFF"/>
                </a:solidFill>
              </a:rPr>
              <a:t> Systems.</a:t>
            </a:r>
          </a:p>
          <a:p>
            <a:pPr algn="just"/>
            <a:endParaRPr lang="en-US" dirty="0">
              <a:solidFill>
                <a:srgbClr val="CCFFFF"/>
              </a:solidFill>
            </a:endParaRPr>
          </a:p>
          <a:p>
            <a:pPr algn="just"/>
            <a:r>
              <a:rPr lang="en-US" dirty="0">
                <a:solidFill>
                  <a:srgbClr val="CCFFFF"/>
                </a:solidFill>
              </a:rPr>
              <a:t>The ESP8266 is a </a:t>
            </a:r>
            <a:r>
              <a:rPr lang="en-US" b="1" dirty="0">
                <a:solidFill>
                  <a:srgbClr val="CCFFFF"/>
                </a:solidFill>
              </a:rPr>
              <a:t>3.3V</a:t>
            </a:r>
            <a:r>
              <a:rPr lang="en-US" dirty="0">
                <a:solidFill>
                  <a:srgbClr val="CCFFFF"/>
                </a:solidFill>
              </a:rPr>
              <a:t> microcontroller, so its I/O operates at </a:t>
            </a:r>
            <a:r>
              <a:rPr lang="en-US" b="1" dirty="0">
                <a:solidFill>
                  <a:srgbClr val="CCFFFF"/>
                </a:solidFill>
              </a:rPr>
              <a:t>3.3V</a:t>
            </a:r>
            <a:r>
              <a:rPr lang="en-US" dirty="0">
                <a:solidFill>
                  <a:srgbClr val="CCFFFF"/>
                </a:solidFill>
              </a:rPr>
              <a:t> as well.</a:t>
            </a:r>
          </a:p>
          <a:p>
            <a:pPr algn="just"/>
            <a:endParaRPr lang="en-US" dirty="0">
              <a:solidFill>
                <a:srgbClr val="CCFFFF"/>
              </a:solidFill>
            </a:endParaRPr>
          </a:p>
          <a:p>
            <a:pPr algn="just"/>
            <a:r>
              <a:rPr lang="en-US" dirty="0">
                <a:solidFill>
                  <a:srgbClr val="CCFFFF"/>
                </a:solidFill>
              </a:rPr>
              <a:t>The maximum current that can be drawn from a single GPIO pin is </a:t>
            </a:r>
            <a:r>
              <a:rPr lang="en-US" b="1" dirty="0">
                <a:solidFill>
                  <a:srgbClr val="CCFFFF"/>
                </a:solidFill>
              </a:rPr>
              <a:t>12mA</a:t>
            </a:r>
            <a:r>
              <a:rPr lang="en-US" dirty="0">
                <a:solidFill>
                  <a:srgbClr val="CCFFFF"/>
                </a:solidFill>
              </a:rPr>
              <a:t>. </a:t>
            </a:r>
          </a:p>
          <a:p>
            <a:pPr algn="just"/>
            <a:endParaRPr lang="en-US" dirty="0">
              <a:solidFill>
                <a:srgbClr val="CCFFFF"/>
              </a:solidFill>
            </a:endParaRPr>
          </a:p>
          <a:p>
            <a:pPr algn="just"/>
            <a:r>
              <a:rPr lang="en-US" dirty="0">
                <a:solidFill>
                  <a:srgbClr val="CCFFFF"/>
                </a:solidFill>
              </a:rPr>
              <a:t>This version of </a:t>
            </a:r>
            <a:r>
              <a:rPr lang="en-US" dirty="0" err="1">
                <a:solidFill>
                  <a:srgbClr val="CCFFFF"/>
                </a:solidFill>
              </a:rPr>
              <a:t>Wifi</a:t>
            </a:r>
            <a:r>
              <a:rPr lang="en-US" dirty="0">
                <a:solidFill>
                  <a:srgbClr val="CCFFFF"/>
                </a:solidFill>
              </a:rPr>
              <a:t> module has an programmable controller along with </a:t>
            </a:r>
            <a:r>
              <a:rPr lang="en-US" dirty="0" err="1">
                <a:solidFill>
                  <a:srgbClr val="CCFFFF"/>
                </a:solidFill>
              </a:rPr>
              <a:t>Wifi</a:t>
            </a:r>
            <a:r>
              <a:rPr lang="en-US" dirty="0">
                <a:solidFill>
                  <a:srgbClr val="CCFFFF"/>
                </a:solidFill>
              </a:rPr>
              <a:t>, so there is no need to attach it with other controller devices like Arduino/Raspberry Pi(for small scale projects).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TotalTime>
  <Words>695</Words>
  <Application>Microsoft Office PowerPoint</Application>
  <PresentationFormat>On-screen Show (16:9)</PresentationFormat>
  <Paragraphs>113</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Helvetica Neue</vt:lpstr>
      <vt:lpstr>Muli</vt:lpstr>
      <vt:lpstr>Nixie One</vt:lpstr>
      <vt:lpstr>Imogen template</vt:lpstr>
      <vt:lpstr>Smart  Home Automation System</vt:lpstr>
      <vt:lpstr>Prepared by : </vt:lpstr>
      <vt:lpstr>Index</vt:lpstr>
      <vt:lpstr>Limitation of existing system</vt:lpstr>
      <vt:lpstr>PowerPoint Presentation</vt:lpstr>
      <vt:lpstr>PowerPoint Presentation</vt:lpstr>
      <vt:lpstr>Arduino IDE</vt:lpstr>
      <vt:lpstr>  Circuit Used in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e-Smart     ome Automation System</dc:title>
  <cp:lastModifiedBy>HAC</cp:lastModifiedBy>
  <cp:revision>79</cp:revision>
  <dcterms:modified xsi:type="dcterms:W3CDTF">2021-04-21T16:16:59Z</dcterms:modified>
</cp:coreProperties>
</file>